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81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9BFF"/>
    <a:srgbClr val="FF8B43"/>
    <a:srgbClr val="C65600"/>
    <a:srgbClr val="C74204"/>
    <a:srgbClr val="C83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9"/>
    <p:restoredTop sz="94589"/>
  </p:normalViewPr>
  <p:slideViewPr>
    <p:cSldViewPr snapToGrid="0" snapToObjects="1">
      <p:cViewPr varScale="1">
        <p:scale>
          <a:sx n="129" d="100"/>
          <a:sy n="129" d="100"/>
        </p:scale>
        <p:origin x="40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3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B616F-691B-E540-9A27-FF0BD5FE35E0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90BFB-ECBF-C348-9FB5-61DD33BFB60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993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9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301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9428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890BFB-ECBF-C348-9FB5-61DD33BFB60D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2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02F050-70AF-5E44-987A-4F18002ACD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E15EA1-38A3-4B4A-BBD5-786E92A2C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D1F0C-6D6C-3343-B050-AAD73751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D174B0-DEAC-7B44-B5B3-734F53D5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B81CA2-C84E-2F40-AEAE-5439B77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43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C8030-88C5-5F46-B456-B478BF4D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5ED832-4F9D-A44F-AF7F-DCDFFB33F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CCB9017-F468-284F-91FC-2193B4EDF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FC199E-D9EA-F94B-BFEA-48A48B7CE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2AF155-825B-F749-B5D3-D7D7F151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67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4810F5-76B2-4549-A185-C508DC169F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C9FCB9-6AF8-DB4A-B3B2-60FC48F2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15A843-FF03-C14F-ACAA-13C19E0B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783FA4-B6EB-5346-909A-F62EBF012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76A8EF-A043-8546-95E5-B9EFE60B4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72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5CBFD-FF12-4C40-8EF4-0B9640D19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52981D-B7C7-3C49-BD1B-8E28D5C78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62711A-6930-1E4A-BE63-D1DDF6E38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BA0509-F818-2B41-BB72-7E1A49DB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4A457-25D6-0745-9C3A-C3DC3C8E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294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B3E5C3-BB4E-F543-9F61-06B1D879D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95A7EA-90C9-A542-810F-BC72A4FCB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32431D-CFFF-8C42-919A-CAB1AFF7D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33A59B-2F23-2F4C-A16B-BC801FBF0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BBEE47-1935-334F-82B7-58C826D1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652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DECBA-07E3-3A4E-BDFA-FB189AD3F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6B7547-938B-1143-A619-7F2F30FCA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D1FFC7-74BF-3E4A-8550-AF0DE4224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56B1C40-21AD-9B41-AFCA-0C770F3A7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363AF9-73BC-E246-9697-01B390E63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E5C72C5-DFED-DB41-B801-76102DC9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543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CD8AE6-E82B-AB49-9F6E-9B1569D13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B4BC03-161C-3244-99B4-FBEE64EBE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436FAD-128A-264F-9014-8DB0A80E4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7F60D0A-BC2E-B048-8786-8F91CC197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D1A8161-D420-924B-B385-1A1F5793C9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30267BA-E099-5E4A-8538-F53D4A75D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ACEAA37-098B-7F42-AFE2-BB4E83DF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F6AC40F-70A8-BD4A-8339-AB0FC265D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44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949A96-8EE8-9642-9BE0-76F95ABA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7660C7-E003-4F4B-B9F9-8AB029A8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2AB767-EB28-2B43-916B-2AA89462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FB1607E-D775-B241-9B43-CECE360F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25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27525F1-E637-1043-A4CC-660153F4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173CD0F-8E43-6A4B-A717-68868F6E9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787FE3-8F90-AF43-8DE5-03B94B16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47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498669-8745-E545-9FB1-E2AE9539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2DE583-8D72-0041-8D82-ABD04A070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79328E-FAB5-A743-915D-A7AAE7A53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066BB4-B836-504E-B490-75D081937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2A9C90-25A8-F248-8AA6-C4702215F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67E29D-FE10-B241-887D-3D370CB83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415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E972D2-0BC9-7A41-8289-F35110210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2AEAA6C-62B7-3F41-8DB4-3EC4B218AF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5E4D92C-C8C3-9945-8979-837BA0096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593C2A-B545-8A4E-B11A-48FDF6D21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66E1DB-09DC-DF41-A5B6-0D6440887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72636D-148F-A142-8E85-E00A768A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60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4BA703B-ACD0-4744-BD8B-BC870A890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38CBA6C-859B-2A45-BCA5-27DADB9F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F1C414-9694-464C-A470-B409D093F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B71230-5FAF-4A49-9407-95542CCEF7B4}" type="datetimeFigureOut">
              <a:rPr lang="fr-FR" smtClean="0"/>
              <a:t>11/02/2019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11B5CF-F73A-1245-9285-45A7A16F1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49127F-1A87-5B4D-AB5A-E113C8A1B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4C64A-DC34-0B4F-8AB9-4381CD053D2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256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CA1B223-363C-434B-BC9C-70B1C1BA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725" y="1667775"/>
            <a:ext cx="7282547" cy="38051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89AF7B-73F5-6C42-B432-1F2C90F16337}"/>
              </a:ext>
            </a:extLst>
          </p:cNvPr>
          <p:cNvSpPr txBox="1"/>
          <p:nvPr/>
        </p:nvSpPr>
        <p:spPr>
          <a:xfrm>
            <a:off x="-1" y="18257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ACME</a:t>
            </a:r>
            <a:r>
              <a:rPr lang="fr-FR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fr-FR" sz="6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Chicken</a:t>
            </a:r>
            <a:endParaRPr lang="fr-FR" sz="6600" b="1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202AC9A-350F-704D-9C65-AE893998CBEC}"/>
              </a:ext>
            </a:extLst>
          </p:cNvPr>
          <p:cNvSpPr txBox="1"/>
          <p:nvPr/>
        </p:nvSpPr>
        <p:spPr>
          <a:xfrm>
            <a:off x="-1" y="5757782"/>
            <a:ext cx="12192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Etude de marché – Février 2019</a:t>
            </a:r>
          </a:p>
        </p:txBody>
      </p:sp>
    </p:spTree>
    <p:extLst>
      <p:ext uri="{BB962C8B-B14F-4D97-AF65-F5344CB8AC3E}">
        <p14:creationId xmlns:p14="http://schemas.microsoft.com/office/powerpoint/2010/main" val="344334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00BF9AD-25C7-1C40-BB34-899C0A02332D}"/>
              </a:ext>
            </a:extLst>
          </p:cNvPr>
          <p:cNvSpPr txBox="1"/>
          <p:nvPr/>
        </p:nvSpPr>
        <p:spPr>
          <a:xfrm>
            <a:off x="0" y="2028616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Réduction des variables</a:t>
            </a:r>
          </a:p>
        </p:txBody>
      </p:sp>
    </p:spTree>
    <p:extLst>
      <p:ext uri="{BB962C8B-B14F-4D97-AF65-F5344CB8AC3E}">
        <p14:creationId xmlns:p14="http://schemas.microsoft.com/office/powerpoint/2010/main" val="242515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18C2EF3-C4B7-344D-9130-FE6BF918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641" y="1948069"/>
            <a:ext cx="6038717" cy="3739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043F3F-36C0-AF49-85AC-BBDB618A1BD1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FB44073-B976-9749-8DD6-21DB257847A6}"/>
              </a:ext>
            </a:extLst>
          </p:cNvPr>
          <p:cNvSpPr txBox="1"/>
          <p:nvPr/>
        </p:nvSpPr>
        <p:spPr>
          <a:xfrm>
            <a:off x="0" y="0"/>
            <a:ext cx="1142006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Analyse en composantes principales</a:t>
            </a:r>
          </a:p>
        </p:txBody>
      </p:sp>
    </p:spTree>
    <p:extLst>
      <p:ext uri="{BB962C8B-B14F-4D97-AF65-F5344CB8AC3E}">
        <p14:creationId xmlns:p14="http://schemas.microsoft.com/office/powerpoint/2010/main" val="167678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4276048-0D29-1744-8E3C-F42F22EC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1231983"/>
            <a:ext cx="10094027" cy="48971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8F07E4E-7FC5-9F4F-BEE0-3CC4C6E3949E}"/>
              </a:ext>
            </a:extLst>
          </p:cNvPr>
          <p:cNvSpPr txBox="1"/>
          <p:nvPr/>
        </p:nvSpPr>
        <p:spPr>
          <a:xfrm>
            <a:off x="439386" y="6379885"/>
            <a:ext cx="716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nourriture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F2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évolution de la population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54242-CBB8-394C-BC5A-E336EC1E5B74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FDF78D6-88C0-5E4B-8A5A-AD622E78683A}"/>
              </a:ext>
            </a:extLst>
          </p:cNvPr>
          <p:cNvSpPr txBox="1"/>
          <p:nvPr/>
        </p:nvSpPr>
        <p:spPr>
          <a:xfrm>
            <a:off x="0" y="0"/>
            <a:ext cx="11917017" cy="781922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Projection du nuage de points et du cercle de corrélation</a:t>
            </a:r>
          </a:p>
        </p:txBody>
      </p:sp>
    </p:spTree>
    <p:extLst>
      <p:ext uri="{BB962C8B-B14F-4D97-AF65-F5344CB8AC3E}">
        <p14:creationId xmlns:p14="http://schemas.microsoft.com/office/powerpoint/2010/main" val="266405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88F07E4E-7FC5-9F4F-BEE0-3CC4C6E3949E}"/>
              </a:ext>
            </a:extLst>
          </p:cNvPr>
          <p:cNvSpPr txBox="1"/>
          <p:nvPr/>
        </p:nvSpPr>
        <p:spPr>
          <a:xfrm>
            <a:off x="439386" y="6379885"/>
            <a:ext cx="7160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F1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nourriture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F2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évolution de la population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F3B290F-ABDC-C340-941D-F26140767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305" y="2458151"/>
            <a:ext cx="1980196" cy="20614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747F1B0-7233-FE4E-8AC9-6745ADA9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6" y="1500809"/>
            <a:ext cx="9151875" cy="44057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1F62A29-6AD7-694F-9CF5-EB3314C9459E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BA0F62-977E-4549-8FF1-7A54518EDB97}"/>
              </a:ext>
            </a:extLst>
          </p:cNvPr>
          <p:cNvSpPr txBox="1"/>
          <p:nvPr/>
        </p:nvSpPr>
        <p:spPr>
          <a:xfrm>
            <a:off x="0" y="0"/>
            <a:ext cx="12192000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Projection des </a:t>
            </a:r>
            <a:r>
              <a:rPr lang="fr-FR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centroïdes</a:t>
            </a:r>
            <a:endParaRPr lang="fr-FR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85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4EA72D-4B8F-3E40-AC6D-C9EB303CD7DD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1D8D614-883E-7C47-8596-A556794CFABE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Premières conclusions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118C8E-48D7-B047-AA7A-7C8EE8CD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702" y="2146161"/>
            <a:ext cx="3244298" cy="320941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83CF649-D79C-F346-8413-2E3C83F3E19A}"/>
              </a:ext>
            </a:extLst>
          </p:cNvPr>
          <p:cNvSpPr txBox="1"/>
          <p:nvPr/>
        </p:nvSpPr>
        <p:spPr>
          <a:xfrm>
            <a:off x="6321285" y="3061252"/>
            <a:ext cx="324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 n°3</a:t>
            </a:r>
          </a:p>
          <a:p>
            <a:pPr algn="ctr"/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 Occident » </a:t>
            </a:r>
          </a:p>
        </p:txBody>
      </p:sp>
    </p:spTree>
    <p:extLst>
      <p:ext uri="{BB962C8B-B14F-4D97-AF65-F5344CB8AC3E}">
        <p14:creationId xmlns:p14="http://schemas.microsoft.com/office/powerpoint/2010/main" val="3144518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00BF9AD-25C7-1C40-BB34-899C0A02332D}"/>
              </a:ext>
            </a:extLst>
          </p:cNvPr>
          <p:cNvSpPr txBox="1"/>
          <p:nvPr/>
        </p:nvSpPr>
        <p:spPr>
          <a:xfrm>
            <a:off x="0" y="2609472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215725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10350FD-B86C-C645-98BD-4EC5F9861E86}"/>
              </a:ext>
            </a:extLst>
          </p:cNvPr>
          <p:cNvSpPr txBox="1"/>
          <p:nvPr/>
        </p:nvSpPr>
        <p:spPr>
          <a:xfrm>
            <a:off x="439385" y="1648325"/>
            <a:ext cx="537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1. Confirmer que nos groupes soient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significativement différents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3737FD8-6041-A548-A81D-6F5E54DB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07" y="3085675"/>
            <a:ext cx="3620488" cy="260747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8E44975-5DF6-D445-8F62-6D1CDEC38956}"/>
              </a:ext>
            </a:extLst>
          </p:cNvPr>
          <p:cNvSpPr txBox="1"/>
          <p:nvPr/>
        </p:nvSpPr>
        <p:spPr>
          <a:xfrm>
            <a:off x="6378511" y="1648325"/>
            <a:ext cx="5374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Sélectionner un groupe ayant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réellement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bonnes caractéristiques.</a:t>
            </a: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49B1B90-BCDF-1F40-8A25-B7C930269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663" y="2911853"/>
            <a:ext cx="3479800" cy="2781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4EC575-EE27-EC46-A308-F9E29223F360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F0A69F-4442-BD4D-8A4D-7BA0605E7CEC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 des tests statistiques</a:t>
            </a:r>
          </a:p>
        </p:txBody>
      </p:sp>
    </p:spTree>
    <p:extLst>
      <p:ext uri="{BB962C8B-B14F-4D97-AF65-F5344CB8AC3E}">
        <p14:creationId xmlns:p14="http://schemas.microsoft.com/office/powerpoint/2010/main" val="2154087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0F57BFA-7B9E-2942-9FAD-B8BB58862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4" y="5613940"/>
            <a:ext cx="7225296" cy="111158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EA0582-DDEC-CE44-BB93-611220F44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13" y="2126429"/>
            <a:ext cx="4734193" cy="329174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394EACF-9D86-9F46-BF15-0A091D55A872}"/>
              </a:ext>
            </a:extLst>
          </p:cNvPr>
          <p:cNvSpPr txBox="1"/>
          <p:nvPr/>
        </p:nvSpPr>
        <p:spPr>
          <a:xfrm>
            <a:off x="439386" y="1106844"/>
            <a:ext cx="6232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Hypothèse nulle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la variable est gaussienne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Hypothèse alternative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la variable n’est pas gaussienne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Nous rejetons l’hypothèse H0 au seuil de 1%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0AE47D-FCAE-844B-84C1-668CF4480A22}"/>
              </a:ext>
            </a:extLst>
          </p:cNvPr>
          <p:cNvSpPr/>
          <p:nvPr/>
        </p:nvSpPr>
        <p:spPr>
          <a:xfrm>
            <a:off x="7824791" y="4988152"/>
            <a:ext cx="3927823" cy="1612232"/>
          </a:xfrm>
          <a:prstGeom prst="rect">
            <a:avLst/>
          </a:prstGeom>
          <a:solidFill>
            <a:srgbClr val="43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Variable retenue :</a:t>
            </a:r>
          </a:p>
          <a:p>
            <a:pPr lvl="1">
              <a:lnSpc>
                <a:spcPct val="150000"/>
              </a:lnSpc>
            </a:pPr>
            <a:r>
              <a:rPr lang="fr-FR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proteins_total_capita_day</a:t>
            </a:r>
            <a:endParaRPr lang="fr-FR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0CAFD-A1D1-0B41-8EB0-1B234BBCC3E5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C20FAA-8431-B343-BA29-69D969CB557C}"/>
              </a:ext>
            </a:extLst>
          </p:cNvPr>
          <p:cNvSpPr txBox="1"/>
          <p:nvPr/>
        </p:nvSpPr>
        <p:spPr>
          <a:xfrm>
            <a:off x="0" y="0"/>
            <a:ext cx="936266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Recherche d’une variable </a:t>
            </a:r>
            <a:r>
              <a:rPr lang="fr-FR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gaussiennne</a:t>
            </a:r>
            <a:endParaRPr lang="fr-FR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530C62F-0ED8-9B4F-BFCF-E4EA2E7E5357}"/>
              </a:ext>
            </a:extLst>
          </p:cNvPr>
          <p:cNvSpPr txBox="1"/>
          <p:nvPr/>
        </p:nvSpPr>
        <p:spPr>
          <a:xfrm>
            <a:off x="5905500" y="2581195"/>
            <a:ext cx="5847114" cy="1395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i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 This function tests the null hypothesis that a sample comes from a normal distribution. It is based on D’Agostino and Pearson’s, test that combines skew and kurtosis to produce an omnibus test of normality. »</a:t>
            </a:r>
            <a:endParaRPr lang="fr-FR" i="1" dirty="0">
              <a:solidFill>
                <a:schemeClr val="tx1">
                  <a:lumMod val="50000"/>
                  <a:lumOff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4E5B23-F252-B14D-B7A8-91EB59FD928B}"/>
              </a:ext>
            </a:extLst>
          </p:cNvPr>
          <p:cNvSpPr txBox="1"/>
          <p:nvPr/>
        </p:nvSpPr>
        <p:spPr>
          <a:xfrm>
            <a:off x="7496240" y="139449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scipy.stats.normaltest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881173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2B47C2C-2A4D-4B44-8D45-27152325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7" y="1760747"/>
            <a:ext cx="7140509" cy="42129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EF552D7-1D4F-994F-A265-E03DE3DACCCC}"/>
              </a:ext>
            </a:extLst>
          </p:cNvPr>
          <p:cNvSpPr txBox="1"/>
          <p:nvPr/>
        </p:nvSpPr>
        <p:spPr>
          <a:xfrm>
            <a:off x="8299705" y="3171277"/>
            <a:ext cx="4951073" cy="963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Graphiquement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résultat est </a:t>
            </a:r>
            <a:r>
              <a:rPr lang="fr-F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satisfaisant</a:t>
            </a:r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1ACD78-1D04-414D-8329-450593C93144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8E33884-3A6A-6648-8521-D3A3765333B6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ANOVA (Analyse de la variance)</a:t>
            </a:r>
          </a:p>
        </p:txBody>
      </p:sp>
    </p:spTree>
    <p:extLst>
      <p:ext uri="{BB962C8B-B14F-4D97-AF65-F5344CB8AC3E}">
        <p14:creationId xmlns:p14="http://schemas.microsoft.com/office/powerpoint/2010/main" val="1016092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D59DB2-38C0-224F-B672-6D18E85E768D}"/>
              </a:ext>
            </a:extLst>
          </p:cNvPr>
          <p:cNvSpPr/>
          <p:nvPr/>
        </p:nvSpPr>
        <p:spPr>
          <a:xfrm>
            <a:off x="5312020" y="2460867"/>
            <a:ext cx="6220326" cy="3193825"/>
          </a:xfrm>
          <a:prstGeom prst="rect">
            <a:avLst/>
          </a:prstGeom>
          <a:solidFill>
            <a:srgbClr val="439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EACAB16-012C-0F48-83E9-7349FFF8E792}"/>
              </a:ext>
            </a:extLst>
          </p:cNvPr>
          <p:cNvSpPr txBox="1"/>
          <p:nvPr/>
        </p:nvSpPr>
        <p:spPr>
          <a:xfrm>
            <a:off x="439386" y="1323474"/>
            <a:ext cx="1135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Objectif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: confirmer que chaque cluster est significativement différent.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690A2-AB7F-1941-9D1F-741CAD36DA7E}"/>
              </a:ext>
            </a:extLst>
          </p:cNvPr>
          <p:cNvSpPr/>
          <p:nvPr/>
        </p:nvSpPr>
        <p:spPr>
          <a:xfrm>
            <a:off x="5696878" y="294920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Sélection des deux clusters les plus proches graphiquement</a:t>
            </a:r>
          </a:p>
          <a:p>
            <a:pPr marL="342900" indent="-342900">
              <a:buAutoNum type="arabicPeriod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2. Test d’adéquation sur les variances : test de Fisher</a:t>
            </a:r>
          </a:p>
          <a:p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3. Si les variances sont similaires, on peut tester la moyenne dans de bonnes conditions avec un test de </a:t>
            </a:r>
            <a:r>
              <a:rPr lang="fr-FR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Student</a:t>
            </a:r>
            <a:r>
              <a:rPr lang="fr-F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endParaRPr lang="fr-FR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55A5C6-DBB8-014C-BE5B-47126F9A7767}"/>
              </a:ext>
            </a:extLst>
          </p:cNvPr>
          <p:cNvSpPr txBox="1"/>
          <p:nvPr/>
        </p:nvSpPr>
        <p:spPr>
          <a:xfrm>
            <a:off x="1835051" y="2091535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CLUSTERS  </a:t>
            </a:r>
            <a:r>
              <a:rPr lang="fr-FR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✓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5A2391-E590-A746-AB3B-E1AC5883ED33}"/>
              </a:ext>
            </a:extLst>
          </p:cNvPr>
          <p:cNvSpPr txBox="1"/>
          <p:nvPr/>
        </p:nvSpPr>
        <p:spPr>
          <a:xfrm>
            <a:off x="1835049" y="3877529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VARIANCE  </a:t>
            </a:r>
            <a:r>
              <a:rPr lang="fr-FR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✓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D58561F-801C-C24D-8E3F-4FB82A06D8FF}"/>
              </a:ext>
            </a:extLst>
          </p:cNvPr>
          <p:cNvSpPr txBox="1"/>
          <p:nvPr/>
        </p:nvSpPr>
        <p:spPr>
          <a:xfrm>
            <a:off x="1835049" y="5654692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MOYENNE  </a:t>
            </a:r>
            <a:r>
              <a:rPr lang="fr-FR" b="1" dirty="0">
                <a:solidFill>
                  <a:srgbClr val="00B05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✓</a:t>
            </a:r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89378022-07C2-4347-B3EB-2CEE56867A38}"/>
              </a:ext>
            </a:extLst>
          </p:cNvPr>
          <p:cNvSpPr/>
          <p:nvPr/>
        </p:nvSpPr>
        <p:spPr>
          <a:xfrm>
            <a:off x="2304205" y="2743400"/>
            <a:ext cx="348916" cy="818147"/>
          </a:xfrm>
          <a:prstGeom prst="downArrow">
            <a:avLst/>
          </a:prstGeom>
          <a:solidFill>
            <a:srgbClr val="C83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e bas 14">
            <a:extLst>
              <a:ext uri="{FF2B5EF4-FFF2-40B4-BE49-F238E27FC236}">
                <a16:creationId xmlns:a16="http://schemas.microsoft.com/office/drawing/2014/main" id="{15BDE760-FD43-9D45-B924-8AE11F298A8B}"/>
              </a:ext>
            </a:extLst>
          </p:cNvPr>
          <p:cNvSpPr/>
          <p:nvPr/>
        </p:nvSpPr>
        <p:spPr>
          <a:xfrm>
            <a:off x="2304205" y="4598939"/>
            <a:ext cx="348916" cy="818147"/>
          </a:xfrm>
          <a:prstGeom prst="downArrow">
            <a:avLst/>
          </a:prstGeom>
          <a:solidFill>
            <a:srgbClr val="C83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F7BFE0-CCE1-2245-A152-35078341E91E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961B225-A5AE-CB41-A146-CAADD24C0F49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Tests d’adéquation</a:t>
            </a:r>
          </a:p>
        </p:txBody>
      </p:sp>
    </p:spTree>
    <p:extLst>
      <p:ext uri="{BB962C8B-B14F-4D97-AF65-F5344CB8AC3E}">
        <p14:creationId xmlns:p14="http://schemas.microsoft.com/office/powerpoint/2010/main" val="204825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00BF9AD-25C7-1C40-BB34-899C0A02332D}"/>
              </a:ext>
            </a:extLst>
          </p:cNvPr>
          <p:cNvSpPr txBox="1"/>
          <p:nvPr/>
        </p:nvSpPr>
        <p:spPr>
          <a:xfrm>
            <a:off x="1" y="251756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Source des données</a:t>
            </a:r>
          </a:p>
        </p:txBody>
      </p:sp>
    </p:spTree>
    <p:extLst>
      <p:ext uri="{BB962C8B-B14F-4D97-AF65-F5344CB8AC3E}">
        <p14:creationId xmlns:p14="http://schemas.microsoft.com/office/powerpoint/2010/main" val="4010464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E082F3A7-1A11-EA41-ACDD-FB779342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02" y="1743655"/>
            <a:ext cx="7140509" cy="42129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356CC-EE30-4145-AC1D-43D5BE2CFA36}"/>
              </a:ext>
            </a:extLst>
          </p:cNvPr>
          <p:cNvSpPr/>
          <p:nvPr/>
        </p:nvSpPr>
        <p:spPr>
          <a:xfrm>
            <a:off x="2779296" y="3429000"/>
            <a:ext cx="3934326" cy="1311442"/>
          </a:xfrm>
          <a:prstGeom prst="rect">
            <a:avLst/>
          </a:prstGeom>
          <a:noFill/>
          <a:ln w="50800">
            <a:solidFill>
              <a:srgbClr val="439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17A0B80-F4FF-D441-8B3D-EE306F20560B}"/>
              </a:ext>
            </a:extLst>
          </p:cNvPr>
          <p:cNvSpPr txBox="1"/>
          <p:nvPr/>
        </p:nvSpPr>
        <p:spPr>
          <a:xfrm>
            <a:off x="9309100" y="3576887"/>
            <a:ext cx="22097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 Moyen Orient »</a:t>
            </a:r>
          </a:p>
          <a:p>
            <a:pPr algn="ctr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</a:t>
            </a:r>
          </a:p>
          <a:p>
            <a:pPr algn="ctr"/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« Autre »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EBB70AE-FC74-D54A-90C1-EA4D35829FD3}"/>
              </a:ext>
            </a:extLst>
          </p:cNvPr>
          <p:cNvCxnSpPr>
            <a:cxnSpLocks/>
          </p:cNvCxnSpPr>
          <p:nvPr/>
        </p:nvCxnSpPr>
        <p:spPr>
          <a:xfrm>
            <a:off x="6713622" y="4084720"/>
            <a:ext cx="2595478" cy="655722"/>
          </a:xfrm>
          <a:prstGeom prst="line">
            <a:avLst/>
          </a:prstGeom>
          <a:ln>
            <a:solidFill>
              <a:srgbClr val="43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7BBB083-BB9F-DB47-A520-A310FBB14E92}"/>
              </a:ext>
            </a:extLst>
          </p:cNvPr>
          <p:cNvCxnSpPr>
            <a:cxnSpLocks/>
          </p:cNvCxnSpPr>
          <p:nvPr/>
        </p:nvCxnSpPr>
        <p:spPr>
          <a:xfrm>
            <a:off x="9309100" y="4740442"/>
            <a:ext cx="2298700" cy="0"/>
          </a:xfrm>
          <a:prstGeom prst="line">
            <a:avLst/>
          </a:prstGeom>
          <a:ln>
            <a:solidFill>
              <a:srgbClr val="43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68DC1E5-08E6-414F-B8D0-E758C8F7419F}"/>
              </a:ext>
            </a:extLst>
          </p:cNvPr>
          <p:cNvCxnSpPr>
            <a:cxnSpLocks/>
          </p:cNvCxnSpPr>
          <p:nvPr/>
        </p:nvCxnSpPr>
        <p:spPr>
          <a:xfrm flipV="1">
            <a:off x="11607800" y="3576889"/>
            <a:ext cx="0" cy="1163553"/>
          </a:xfrm>
          <a:prstGeom prst="line">
            <a:avLst/>
          </a:prstGeom>
          <a:ln>
            <a:solidFill>
              <a:srgbClr val="439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C8969D-CA43-D241-B16A-BFF784E6DB1B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2B8EE68-9360-9F40-BC5B-6BF03974AFD4}"/>
              </a:ext>
            </a:extLst>
          </p:cNvPr>
          <p:cNvSpPr txBox="1"/>
          <p:nvPr/>
        </p:nvSpPr>
        <p:spPr>
          <a:xfrm>
            <a:off x="0" y="0"/>
            <a:ext cx="12191999" cy="751144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3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d’adéquation - #1 Sélection de deux clusters proches</a:t>
            </a:r>
          </a:p>
        </p:txBody>
      </p:sp>
    </p:spTree>
    <p:extLst>
      <p:ext uri="{BB962C8B-B14F-4D97-AF65-F5344CB8AC3E}">
        <p14:creationId xmlns:p14="http://schemas.microsoft.com/office/powerpoint/2010/main" val="2767660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72EA07-B606-6D47-93F6-3C6B79B32247}"/>
              </a:ext>
            </a:extLst>
          </p:cNvPr>
          <p:cNvSpPr/>
          <p:nvPr/>
        </p:nvSpPr>
        <p:spPr>
          <a:xfrm>
            <a:off x="788302" y="1655894"/>
            <a:ext cx="6096000" cy="46158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Hypothèse nulle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Les variances sont similaires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Hypothèse alternative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variance de la loi qui régit les deux clusters est différente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Nous rejetons l’hypothèse H0 au seuil de 1%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dirty="0"/>
              <a:t>P-Value : 0.4140058773427679</a:t>
            </a:r>
          </a:p>
          <a:p>
            <a:pPr>
              <a:lnSpc>
                <a:spcPct val="15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L’hypothèse H0 est largement conservée.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variances sont similaires.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6D09171-C82A-2444-BE68-7C4DB60B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006" y="1480759"/>
            <a:ext cx="4073692" cy="46795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E50411-1C90-6941-B5F9-0A2642AE3BA0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A727A1-6F9E-D042-99EC-3FBCFA7BA5BF}"/>
              </a:ext>
            </a:extLst>
          </p:cNvPr>
          <p:cNvSpPr txBox="1"/>
          <p:nvPr/>
        </p:nvSpPr>
        <p:spPr>
          <a:xfrm>
            <a:off x="0" y="0"/>
            <a:ext cx="12192000" cy="781922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d’adéquation - #2 Test des variances (Fisher test)</a:t>
            </a:r>
          </a:p>
        </p:txBody>
      </p:sp>
    </p:spTree>
    <p:extLst>
      <p:ext uri="{BB962C8B-B14F-4D97-AF65-F5344CB8AC3E}">
        <p14:creationId xmlns:p14="http://schemas.microsoft.com/office/powerpoint/2010/main" val="2621369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72EA07-B606-6D47-93F6-3C6B79B32247}"/>
              </a:ext>
            </a:extLst>
          </p:cNvPr>
          <p:cNvSpPr/>
          <p:nvPr/>
        </p:nvSpPr>
        <p:spPr>
          <a:xfrm>
            <a:off x="295006" y="1718792"/>
            <a:ext cx="6096000" cy="40202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Hypothèse nulle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Les moyennes sont similaires</a:t>
            </a:r>
          </a:p>
          <a:p>
            <a:pPr>
              <a:lnSpc>
                <a:spcPct val="13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Hypothèse alternative :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moyennes sont significativement différentes</a:t>
            </a:r>
          </a:p>
          <a:p>
            <a:pPr>
              <a:lnSpc>
                <a:spcPct val="13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Nous rejetons l’hypothèse H0 au seuil de 1%</a:t>
            </a:r>
          </a:p>
          <a:p>
            <a:pPr>
              <a:lnSpc>
                <a:spcPct val="13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fr-FR" dirty="0"/>
              <a:t>P-Value : 0.00005</a:t>
            </a:r>
          </a:p>
          <a:p>
            <a:pPr>
              <a:lnSpc>
                <a:spcPct val="130000"/>
              </a:lnSpc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L’hypothèse H0 est rejetée sans aucun doute.</a:t>
            </a:r>
          </a:p>
          <a:p>
            <a:pPr>
              <a:lnSpc>
                <a:spcPct val="130000"/>
              </a:lnSpc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Les moyennes sont donc significativement différentes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B618ECE-C0D5-F649-AF17-662AF08F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365" y="1607766"/>
            <a:ext cx="5586249" cy="10271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7B86AC-55E0-D04D-B912-FE9BF1350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51" y="2821024"/>
            <a:ext cx="5558164" cy="29180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1DC1A1-60F7-1143-B0EC-67C1CE19DE9C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BC68A0D-5564-9645-A884-0A1F0F957B01}"/>
              </a:ext>
            </a:extLst>
          </p:cNvPr>
          <p:cNvSpPr txBox="1"/>
          <p:nvPr/>
        </p:nvSpPr>
        <p:spPr>
          <a:xfrm>
            <a:off x="0" y="0"/>
            <a:ext cx="12192000" cy="781922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Test d’adéquation - #3 Test des moyennes (</a:t>
            </a:r>
            <a:r>
              <a:rPr lang="fr-FR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Student</a:t>
            </a:r>
            <a:r>
              <a:rPr lang="fr-FR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test)</a:t>
            </a:r>
          </a:p>
        </p:txBody>
      </p:sp>
    </p:spTree>
    <p:extLst>
      <p:ext uri="{BB962C8B-B14F-4D97-AF65-F5344CB8AC3E}">
        <p14:creationId xmlns:p14="http://schemas.microsoft.com/office/powerpoint/2010/main" val="3328909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00BF9AD-25C7-1C40-BB34-899C0A02332D}"/>
              </a:ext>
            </a:extLst>
          </p:cNvPr>
          <p:cNvSpPr txBox="1"/>
          <p:nvPr/>
        </p:nvSpPr>
        <p:spPr>
          <a:xfrm>
            <a:off x="0" y="2028616"/>
            <a:ext cx="1219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Affinement</a:t>
            </a:r>
          </a:p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la sélection</a:t>
            </a:r>
          </a:p>
        </p:txBody>
      </p:sp>
    </p:spTree>
    <p:extLst>
      <p:ext uri="{BB962C8B-B14F-4D97-AF65-F5344CB8AC3E}">
        <p14:creationId xmlns:p14="http://schemas.microsoft.com/office/powerpoint/2010/main" val="2218076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67E3169-F176-2548-B8EF-F3D63DB8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66" y="1651574"/>
            <a:ext cx="11759267" cy="4139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313BB7-8F2E-CE4D-B700-7E5266B84D0B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68E1D2-8FBF-CD46-B8E8-A7B81C93604B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Ajout du PIB par habitant</a:t>
            </a:r>
          </a:p>
        </p:txBody>
      </p:sp>
    </p:spTree>
    <p:extLst>
      <p:ext uri="{BB962C8B-B14F-4D97-AF65-F5344CB8AC3E}">
        <p14:creationId xmlns:p14="http://schemas.microsoft.com/office/powerpoint/2010/main" val="108526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&#10;&#10;&#10;&#10;Description générée automatiquement">
            <a:extLst>
              <a:ext uri="{FF2B5EF4-FFF2-40B4-BE49-F238E27FC236}">
                <a16:creationId xmlns:a16="http://schemas.microsoft.com/office/drawing/2014/main" id="{D2E3EE70-8E8E-6042-B537-5DF62419C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18"/>
          <a:stretch/>
        </p:blipFill>
        <p:spPr>
          <a:xfrm>
            <a:off x="4660900" y="1328398"/>
            <a:ext cx="7531100" cy="552960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E637A72-858C-364B-BC9B-2C7599147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6" y="1270000"/>
            <a:ext cx="8742714" cy="36105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1862C9-F930-6841-B0BB-AA96BA678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2185259"/>
            <a:ext cx="3308350" cy="24874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70C7CCC-AF60-6F44-9D41-6EA99419BB01}"/>
              </a:ext>
            </a:extLst>
          </p:cNvPr>
          <p:cNvSpPr txBox="1"/>
          <p:nvPr/>
        </p:nvSpPr>
        <p:spPr>
          <a:xfrm>
            <a:off x="439386" y="6113506"/>
            <a:ext cx="984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groupe « Occident » est celui qui a le plus fort PIB par habitant.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E8FB8D-EDE1-1E4B-8EA2-5BBF409BDE2E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1F13007-9AF8-684D-9EB0-3513E6393064}"/>
              </a:ext>
            </a:extLst>
          </p:cNvPr>
          <p:cNvSpPr txBox="1"/>
          <p:nvPr/>
        </p:nvSpPr>
        <p:spPr>
          <a:xfrm>
            <a:off x="0" y="0"/>
            <a:ext cx="12192000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Analyse du PIB par habitant par cluster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9FCC6A-C494-2840-8855-1ACCA183E86B}"/>
              </a:ext>
            </a:extLst>
          </p:cNvPr>
          <p:cNvSpPr/>
          <p:nvPr/>
        </p:nvSpPr>
        <p:spPr>
          <a:xfrm>
            <a:off x="2197100" y="2185259"/>
            <a:ext cx="6426200" cy="405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8BA6AC-1269-4F40-AB8C-CB4EDDC997CB}"/>
              </a:ext>
            </a:extLst>
          </p:cNvPr>
          <p:cNvSpPr txBox="1"/>
          <p:nvPr/>
        </p:nvSpPr>
        <p:spPr>
          <a:xfrm>
            <a:off x="2540000" y="2603429"/>
            <a:ext cx="113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/>
              <a:t>mean</a:t>
            </a:r>
            <a:r>
              <a:rPr lang="fr-FR" sz="1600" dirty="0"/>
              <a:t>()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ED89DB-A321-564E-A813-1928DA54A5B0}"/>
              </a:ext>
            </a:extLst>
          </p:cNvPr>
          <p:cNvSpPr txBox="1"/>
          <p:nvPr/>
        </p:nvSpPr>
        <p:spPr>
          <a:xfrm>
            <a:off x="7861300" y="2479921"/>
            <a:ext cx="1130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count()</a:t>
            </a:r>
          </a:p>
        </p:txBody>
      </p:sp>
    </p:spTree>
    <p:extLst>
      <p:ext uri="{BB962C8B-B14F-4D97-AF65-F5344CB8AC3E}">
        <p14:creationId xmlns:p14="http://schemas.microsoft.com/office/powerpoint/2010/main" val="3597014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B964767-7128-734E-B19A-0F7FCE12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03" y="2705100"/>
            <a:ext cx="11338193" cy="39624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AAB1178-F8F5-094D-95EA-8BDB7495E20F}"/>
              </a:ext>
            </a:extLst>
          </p:cNvPr>
          <p:cNvSpPr txBox="1"/>
          <p:nvPr/>
        </p:nvSpPr>
        <p:spPr>
          <a:xfrm>
            <a:off x="528503" y="1247390"/>
            <a:ext cx="8844098" cy="1139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Sélection du groupe « Occident » 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Sélection des pays au plus fort PIB parmi le groupe « Occident »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Classement des 10 pays sélectionnés par évolution de leur population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2E471C-00B9-C54F-8EEF-D148EC4C773E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61589F-6876-4947-A1A6-67147FBCBB61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Sélection finale</a:t>
            </a:r>
          </a:p>
        </p:txBody>
      </p:sp>
    </p:spTree>
    <p:extLst>
      <p:ext uri="{BB962C8B-B14F-4D97-AF65-F5344CB8AC3E}">
        <p14:creationId xmlns:p14="http://schemas.microsoft.com/office/powerpoint/2010/main" val="357185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07FB341-EE3C-6649-8F52-E99C2820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" y="1428089"/>
            <a:ext cx="8337998" cy="4177063"/>
          </a:xfrm>
          <a:prstGeom prst="rect">
            <a:avLst/>
          </a:prstGeom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F8A7C35-E422-B14F-8DCB-376FC316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206" y="2626013"/>
            <a:ext cx="2607426" cy="2057235"/>
          </a:xfrm>
          <a:prstGeom prst="rect">
            <a:avLst/>
          </a:prstGeom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A60911-9559-AB46-80A5-E8B82F0B191C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1BFE44-DB16-AF41-AAC6-E4F7C0A307BC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FAO – Population par pays</a:t>
            </a:r>
          </a:p>
        </p:txBody>
      </p:sp>
    </p:spTree>
    <p:extLst>
      <p:ext uri="{BB962C8B-B14F-4D97-AF65-F5344CB8AC3E}">
        <p14:creationId xmlns:p14="http://schemas.microsoft.com/office/powerpoint/2010/main" val="90287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154BEF2-F338-D941-AEB9-A402C751F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" y="1881043"/>
            <a:ext cx="6948908" cy="3095914"/>
          </a:xfrm>
          <a:prstGeom prst="rect">
            <a:avLst/>
          </a:prstGeom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744CEA2-995B-8E45-849F-4AC201F3D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264" y="2094180"/>
            <a:ext cx="3904349" cy="2669640"/>
          </a:xfrm>
          <a:prstGeom prst="rect">
            <a:avLst/>
          </a:prstGeom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7D1DB5-50DF-0048-BFD7-FEA8A5858BE8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116712-7987-464C-9ED6-08D8A9201F03}"/>
              </a:ext>
            </a:extLst>
          </p:cNvPr>
          <p:cNvSpPr txBox="1"/>
          <p:nvPr/>
        </p:nvSpPr>
        <p:spPr>
          <a:xfrm>
            <a:off x="0" y="0"/>
            <a:ext cx="10942983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FAO – Disponibilité alimentaire par habitant</a:t>
            </a:r>
          </a:p>
        </p:txBody>
      </p:sp>
    </p:spTree>
    <p:extLst>
      <p:ext uri="{BB962C8B-B14F-4D97-AF65-F5344CB8AC3E}">
        <p14:creationId xmlns:p14="http://schemas.microsoft.com/office/powerpoint/2010/main" val="307513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4D08D84-C277-CA4A-9D97-F5A1190A7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87" y="1771980"/>
            <a:ext cx="8001142" cy="350437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C98247-8E12-F94E-BC88-490AC487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728" y="2382735"/>
            <a:ext cx="3153305" cy="28936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6D17C30-6AEF-5946-A3B8-6840ED0353E4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129BF54-E15F-A941-9CE2-F9A231B5DA78}"/>
              </a:ext>
            </a:extLst>
          </p:cNvPr>
          <p:cNvSpPr txBox="1"/>
          <p:nvPr/>
        </p:nvSpPr>
        <p:spPr>
          <a:xfrm>
            <a:off x="0" y="0"/>
            <a:ext cx="12192000" cy="72036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FAO – Disponibilité alimentaire en </a:t>
            </a:r>
            <a:r>
              <a:rPr lang="fr-FR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protéïnes</a:t>
            </a:r>
            <a:r>
              <a:rPr lang="fr-FR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d’origine animale</a:t>
            </a:r>
          </a:p>
        </p:txBody>
      </p:sp>
    </p:spTree>
    <p:extLst>
      <p:ext uri="{BB962C8B-B14F-4D97-AF65-F5344CB8AC3E}">
        <p14:creationId xmlns:p14="http://schemas.microsoft.com/office/powerpoint/2010/main" val="51868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00153DF-E923-564A-912B-3CBAD99BC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230" y="1110627"/>
            <a:ext cx="7014961" cy="528423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309065C-7C37-BC4B-9437-768680F4C574}"/>
              </a:ext>
            </a:extLst>
          </p:cNvPr>
          <p:cNvSpPr txBox="1"/>
          <p:nvPr/>
        </p:nvSpPr>
        <p:spPr>
          <a:xfrm>
            <a:off x="536713" y="1858617"/>
            <a:ext cx="37569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Population</a:t>
            </a: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Disponibilité alimentaire kcal totale</a:t>
            </a: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Disponibilité alimentaire protéines totale</a:t>
            </a: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+</a:t>
            </a:r>
          </a:p>
          <a:p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Ratio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protéïnes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animales vs </a:t>
            </a:r>
            <a:r>
              <a:rPr lang="fr-FR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protéïnes</a:t>
            </a:r>
            <a:r>
              <a:rPr lang="fr-F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totales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8B9CAE-87AC-DF4D-B62B-35AFABE62412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B50F0F-00AF-4749-A0A7-A30D4E7EA93E}"/>
              </a:ext>
            </a:extLst>
          </p:cNvPr>
          <p:cNvSpPr txBox="1"/>
          <p:nvPr/>
        </p:nvSpPr>
        <p:spPr>
          <a:xfrm>
            <a:off x="0" y="0"/>
            <a:ext cx="12192000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Construction du </a:t>
            </a:r>
            <a:r>
              <a:rPr lang="fr-FR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dataframe</a:t>
            </a:r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principal</a:t>
            </a:r>
          </a:p>
        </p:txBody>
      </p:sp>
    </p:spTree>
    <p:extLst>
      <p:ext uri="{BB962C8B-B14F-4D97-AF65-F5344CB8AC3E}">
        <p14:creationId xmlns:p14="http://schemas.microsoft.com/office/powerpoint/2010/main" val="1329075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9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00BF9AD-25C7-1C40-BB34-899C0A02332D}"/>
              </a:ext>
            </a:extLst>
          </p:cNvPr>
          <p:cNvSpPr txBox="1"/>
          <p:nvPr/>
        </p:nvSpPr>
        <p:spPr>
          <a:xfrm>
            <a:off x="1" y="251756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0913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164FDF-DB2B-6248-8ADA-D83CAD4E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2" y="1113825"/>
            <a:ext cx="2196798" cy="54919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068E464-16A0-F246-9EFF-E717EF74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49" y="1411267"/>
            <a:ext cx="9126133" cy="4858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F4BBF5-E5B9-1B44-8D2A-E2D2D333516E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C57052-72FD-A949-AD63-592C9357EF16}"/>
              </a:ext>
            </a:extLst>
          </p:cNvPr>
          <p:cNvSpPr txBox="1"/>
          <p:nvPr/>
        </p:nvSpPr>
        <p:spPr>
          <a:xfrm>
            <a:off x="0" y="0"/>
            <a:ext cx="7804111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Classification hiérarchique</a:t>
            </a:r>
          </a:p>
        </p:txBody>
      </p:sp>
    </p:spTree>
    <p:extLst>
      <p:ext uri="{BB962C8B-B14F-4D97-AF65-F5344CB8AC3E}">
        <p14:creationId xmlns:p14="http://schemas.microsoft.com/office/powerpoint/2010/main" val="4178437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B9A06D5-E066-3A4D-9E42-AA2D6A5D3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3" y="2079697"/>
            <a:ext cx="9101737" cy="269477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1452E91-AEB4-464C-83AE-8C3C980391F1}"/>
              </a:ext>
            </a:extLst>
          </p:cNvPr>
          <p:cNvSpPr txBox="1"/>
          <p:nvPr/>
        </p:nvSpPr>
        <p:spPr>
          <a:xfrm>
            <a:off x="546264" y="5746443"/>
            <a:ext cx="11364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 groupe « Occident » performe sur les trois variables alimentaires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F3123-58DB-AB4E-9772-11B97E2BFD8D}"/>
              </a:ext>
            </a:extLst>
          </p:cNvPr>
          <p:cNvSpPr/>
          <p:nvPr/>
        </p:nvSpPr>
        <p:spPr>
          <a:xfrm>
            <a:off x="0" y="0"/>
            <a:ext cx="12192000" cy="944217"/>
          </a:xfrm>
          <a:prstGeom prst="rect">
            <a:avLst/>
          </a:prstGeom>
          <a:solidFill>
            <a:srgbClr val="FF8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EAC4DA-3C29-F649-8A8B-FA8FEF2B0F71}"/>
              </a:ext>
            </a:extLst>
          </p:cNvPr>
          <p:cNvSpPr txBox="1"/>
          <p:nvPr/>
        </p:nvSpPr>
        <p:spPr>
          <a:xfrm>
            <a:off x="0" y="0"/>
            <a:ext cx="10634870" cy="843477"/>
          </a:xfrm>
          <a:prstGeom prst="rect">
            <a:avLst/>
          </a:prstGeom>
          <a:noFill/>
        </p:spPr>
        <p:txBody>
          <a:bodyPr wrap="square" lIns="180000" tIns="180000" rtlCol="0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FAO – Caractérisation des cinq groupes</a:t>
            </a:r>
          </a:p>
        </p:txBody>
      </p:sp>
    </p:spTree>
    <p:extLst>
      <p:ext uri="{BB962C8B-B14F-4D97-AF65-F5344CB8AC3E}">
        <p14:creationId xmlns:p14="http://schemas.microsoft.com/office/powerpoint/2010/main" val="344730513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445</Words>
  <Application>Microsoft Macintosh PowerPoint</Application>
  <PresentationFormat>Grand écran</PresentationFormat>
  <Paragraphs>93</Paragraphs>
  <Slides>26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Roboto Black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Deschamps de Boishebert</dc:creator>
  <cp:lastModifiedBy>Nicolas Deschamps de Boishebert</cp:lastModifiedBy>
  <cp:revision>58</cp:revision>
  <cp:lastPrinted>2019-02-11T16:25:35Z</cp:lastPrinted>
  <dcterms:created xsi:type="dcterms:W3CDTF">2019-02-06T19:10:04Z</dcterms:created>
  <dcterms:modified xsi:type="dcterms:W3CDTF">2019-02-12T11:13:47Z</dcterms:modified>
</cp:coreProperties>
</file>